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98" r:id="rId4"/>
    <p:sldMasterId id="2147484311" r:id="rId5"/>
  </p:sldMasterIdLst>
  <p:notesMasterIdLst>
    <p:notesMasterId r:id="rId26"/>
  </p:notesMasterIdLst>
  <p:handoutMasterIdLst>
    <p:handoutMasterId r:id="rId27"/>
  </p:handoutMasterIdLst>
  <p:sldIdLst>
    <p:sldId id="412" r:id="rId6"/>
    <p:sldId id="413" r:id="rId7"/>
    <p:sldId id="414" r:id="rId8"/>
    <p:sldId id="416" r:id="rId9"/>
    <p:sldId id="268" r:id="rId10"/>
    <p:sldId id="330" r:id="rId11"/>
    <p:sldId id="302" r:id="rId12"/>
    <p:sldId id="339" r:id="rId13"/>
    <p:sldId id="294" r:id="rId14"/>
    <p:sldId id="305" r:id="rId15"/>
    <p:sldId id="326" r:id="rId16"/>
    <p:sldId id="417" r:id="rId17"/>
    <p:sldId id="418" r:id="rId18"/>
    <p:sldId id="419" r:id="rId19"/>
    <p:sldId id="423" r:id="rId20"/>
    <p:sldId id="421" r:id="rId21"/>
    <p:sldId id="420" r:id="rId22"/>
    <p:sldId id="422" r:id="rId23"/>
    <p:sldId id="318" r:id="rId24"/>
    <p:sldId id="350" r:id="rId25"/>
  </p:sldIdLst>
  <p:sldSz cx="9144000" cy="6858000" type="screen4x3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728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9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00FF"/>
    <a:srgbClr val="FF00FF"/>
    <a:srgbClr val="00FF00"/>
    <a:srgbClr val="FF6600"/>
    <a:srgbClr val="FFFF00"/>
    <a:srgbClr val="E0DFDB"/>
    <a:srgbClr val="DCD9D5"/>
    <a:srgbClr val="E3E0DD"/>
    <a:srgbClr val="DB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63F90-8238-439E-AD6D-4932D716A4D2}" v="12" dt="2024-01-02T21:05:17.746"/>
    <p1510:client id="{A1325006-E2A5-45DC-9085-8E17DE146F14}" v="6" dt="2024-01-02T21:58:24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451" autoAdjust="0"/>
  </p:normalViewPr>
  <p:slideViewPr>
    <p:cSldViewPr snapToGrid="0" snapToObjects="1">
      <p:cViewPr varScale="1">
        <p:scale>
          <a:sx n="84" d="100"/>
          <a:sy n="84" d="100"/>
        </p:scale>
        <p:origin x="84" y="558"/>
      </p:cViewPr>
      <p:guideLst>
        <p:guide pos="1728"/>
        <p:guide orient="horz" pos="2160"/>
      </p:guideLst>
    </p:cSldViewPr>
  </p:slideViewPr>
  <p:outlineViewPr>
    <p:cViewPr>
      <p:scale>
        <a:sx n="33" d="100"/>
        <a:sy n="33" d="100"/>
      </p:scale>
      <p:origin x="0" y="45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498" y="78"/>
      </p:cViewPr>
      <p:guideLst>
        <p:guide orient="horz" pos="2880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258" y="0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r">
              <a:defRPr sz="1200"/>
            </a:lvl1pPr>
          </a:lstStyle>
          <a:p>
            <a:fld id="{EC857CC2-C74A-4F72-A517-58941ACC28CF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84928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258" y="8684928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r">
              <a:defRPr sz="1200"/>
            </a:lvl1pPr>
          </a:lstStyle>
          <a:p>
            <a:fld id="{52DD97FB-BA10-47B8-9C35-24F405AF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16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4189" cy="457200"/>
          </a:xfrm>
          <a:prstGeom prst="rect">
            <a:avLst/>
          </a:prstGeom>
        </p:spPr>
        <p:txBody>
          <a:bodyPr vert="horz" lIns="90739" tIns="45369" rIns="90739" bIns="45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8" cy="457200"/>
          </a:xfrm>
          <a:prstGeom prst="rect">
            <a:avLst/>
          </a:prstGeom>
        </p:spPr>
        <p:txBody>
          <a:bodyPr vert="horz" lIns="90739" tIns="45369" rIns="90739" bIns="45369" rtlCol="0"/>
          <a:lstStyle>
            <a:lvl1pPr algn="r">
              <a:defRPr sz="1200"/>
            </a:lvl1pPr>
          </a:lstStyle>
          <a:p>
            <a:fld id="{ABA3B7AB-CE27-4F56-83E4-63EB032BBE6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9" tIns="45369" rIns="90739" bIns="45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2" y="4343400"/>
            <a:ext cx="5583238" cy="4114800"/>
          </a:xfrm>
          <a:prstGeom prst="rect">
            <a:avLst/>
          </a:prstGeom>
        </p:spPr>
        <p:txBody>
          <a:bodyPr vert="horz" lIns="90739" tIns="45369" rIns="90739" bIns="453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3024189" cy="457200"/>
          </a:xfrm>
          <a:prstGeom prst="rect">
            <a:avLst/>
          </a:prstGeom>
        </p:spPr>
        <p:txBody>
          <a:bodyPr vert="horz" lIns="90739" tIns="45369" rIns="90739" bIns="45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5213"/>
            <a:ext cx="3024188" cy="457200"/>
          </a:xfrm>
          <a:prstGeom prst="rect">
            <a:avLst/>
          </a:prstGeom>
        </p:spPr>
        <p:txBody>
          <a:bodyPr vert="horz" lIns="90739" tIns="45369" rIns="90739" bIns="45369" rtlCol="0" anchor="b"/>
          <a:lstStyle>
            <a:lvl1pPr algn="r">
              <a:defRPr sz="1200"/>
            </a:lvl1pPr>
          </a:lstStyle>
          <a:p>
            <a:fld id="{BFE33081-2B90-4252-BFCF-5F8E0990B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7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98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867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934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78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523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60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779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208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552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1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1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88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9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6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2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3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743" y="802299"/>
            <a:ext cx="5618514" cy="2541431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D69D9-6832-4763-9B52-45ED83C727EE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4D0BF22B-C949-4C1C-83B0-1A164238E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62742" y="355557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1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2D890-3B0C-450E-AEA4-4ACBAAD3AE8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2E14-3D37-4D52-8F63-9CA07713F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BD37D-F1D7-48E6-815A-25E9D2B6014A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9BC70-AFC1-4F0F-B63C-AEFAB8294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61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2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D69D9-6832-4763-9B52-45ED83C727EE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4D0BF22B-C949-4C1C-83B0-1A164238E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40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A4C60-B3D6-466D-A78A-641CD7CCB03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6897-B9BC-4271-841C-65FE8CDB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2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08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99344-6322-4BE1-B700-B6593A2EC82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3999A-C268-4651-92CC-509E7048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220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78DB-AEAE-4016-A05A-B43D1CB2645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D4FD-7E10-4A1D-9B92-4CFBDDBEC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6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2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FE196-97E0-445F-BE34-33020E1DE57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D1ABC-FFA2-4F75-B304-96040035D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7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A4C60-B3D6-466D-A78A-641CD7CCB03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6897-B9BC-4271-841C-65FE8CDB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4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748F-2BC1-43FF-947F-0E268E5ABDB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89042-CD31-4C6E-9E5E-A863C5A32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60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3D9909E-B2DC-48A5-AD6E-298A5C06444D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2C20-E766-411A-9BDD-038CBE9E6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272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2D890-3B0C-450E-AEA4-4ACBAAD3AE8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2E14-3D37-4D52-8F63-9CA07713F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2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BD37D-F1D7-48E6-815A-25E9D2B6014A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9BC70-AFC1-4F0F-B63C-AEFAB8294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71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99344-6322-4BE1-B700-B6593A2EC82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3999A-C268-4651-92CC-509E7048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78DB-AEAE-4016-A05A-B43D1CB2645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D4FD-7E10-4A1D-9B92-4CFBDDBEC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3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FE196-97E0-445F-BE34-33020E1DE57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D1ABC-FFA2-4F75-B304-96040035D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0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748F-2BC1-43FF-947F-0E268E5ABDB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89042-CD31-4C6E-9E5E-A863C5A32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3D9909E-B2DC-48A5-AD6E-298A5C06444D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2C20-E766-411A-9BDD-038CBE9E6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41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  <p:sldLayoutId id="21474843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5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tiger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830" y="3261415"/>
            <a:ext cx="5583836" cy="167819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FALL 2024</a:t>
            </a:r>
            <a:br>
              <a:rPr lang="en-US" b="1" dirty="0"/>
            </a:br>
            <a:r>
              <a:rPr lang="en-US" b="1" dirty="0"/>
              <a:t>Junior year</a:t>
            </a:r>
            <a:br>
              <a:rPr lang="en-US" b="1" dirty="0"/>
            </a:br>
            <a:r>
              <a:rPr lang="en-US" b="1" dirty="0"/>
              <a:t>REGISTRATION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03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1"/>
    </mc:Choice>
    <mc:Fallback xmlns="">
      <p:transition spd="slow" advTm="1134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64415" y="1238601"/>
            <a:ext cx="1956816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Lifetime Fitness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(any students)</a:t>
            </a:r>
            <a:endParaRPr lang="en-US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73631" y="2821514"/>
            <a:ext cx="1956816" cy="13990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FF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O Hour</a:t>
            </a:r>
          </a:p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Conditioning</a:t>
            </a:r>
            <a:endParaRPr lang="en-US" sz="16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9202" y="4428726"/>
            <a:ext cx="3392424" cy="993860"/>
          </a:xfrm>
          <a:prstGeom prst="rect">
            <a:avLst/>
          </a:prstGeom>
          <a:solidFill>
            <a:schemeClr val="tx1"/>
          </a:solidFill>
          <a:ln w="1905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SVL </a:t>
            </a:r>
          </a:p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Fitness or Health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1435" y="4428093"/>
            <a:ext cx="3388369" cy="999239"/>
          </a:xfrm>
          <a:prstGeom prst="rect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SVL Athlete Option Fitness</a:t>
            </a:r>
          </a:p>
          <a:p>
            <a:pPr marL="176213" lvl="1" indent="-176213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For students who are in a school or club sport.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98167" y="1238600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Health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7446E2A-FBE7-4474-9373-FA6301A0B33B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Fitness/health options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F648A-E706-4076-32B9-E0E6700E4D05}"/>
              </a:ext>
            </a:extLst>
          </p:cNvPr>
          <p:cNvSpPr/>
          <p:nvPr/>
        </p:nvSpPr>
        <p:spPr>
          <a:xfrm>
            <a:off x="5573631" y="1238601"/>
            <a:ext cx="1956816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Conditioning</a:t>
            </a:r>
          </a:p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(any students)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F73D5F-F71E-C183-7D7B-DAA64A4FB6DD}"/>
              </a:ext>
            </a:extLst>
          </p:cNvPr>
          <p:cNvSpPr/>
          <p:nvPr/>
        </p:nvSpPr>
        <p:spPr>
          <a:xfrm>
            <a:off x="1398167" y="2817155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Lifetime Fitness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(basketball players only)</a:t>
            </a:r>
            <a:endParaRPr lang="en-US" sz="2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E00F1F-6C3D-462B-FDA5-03C35FB97D27}"/>
              </a:ext>
            </a:extLst>
          </p:cNvPr>
          <p:cNvSpPr/>
          <p:nvPr/>
        </p:nvSpPr>
        <p:spPr>
          <a:xfrm>
            <a:off x="3485899" y="2817155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FF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Lifetime Fitness Weights 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(football players only)</a:t>
            </a:r>
            <a:endParaRPr lang="en-US" sz="2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43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58"/>
    </mc:Choice>
    <mc:Fallback xmlns="">
      <p:transition spd="slow" advTm="7455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 bwMode="auto">
          <a:xfrm>
            <a:off x="0" y="251316"/>
            <a:ext cx="9144000" cy="69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ELECTIVES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5776FF-333A-3F6A-BEF2-AF016F9F7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607" y="1096291"/>
            <a:ext cx="3280682" cy="4665417"/>
          </a:xfrm>
          <a:prstGeom prst="rect">
            <a:avLst/>
          </a:prstGeom>
          <a:ln w="28575">
            <a:solidFill>
              <a:srgbClr val="00FFFF"/>
            </a:solidFill>
          </a:ln>
        </p:spPr>
      </p:pic>
      <p:sp>
        <p:nvSpPr>
          <p:cNvPr id="3" name="AutoShape 36">
            <a:extLst>
              <a:ext uri="{FF2B5EF4-FFF2-40B4-BE49-F238E27FC236}">
                <a16:creationId xmlns:a16="http://schemas.microsoft.com/office/drawing/2014/main" id="{37A34BC0-9524-5A2B-D7B3-EA8526D91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95" y="1595311"/>
            <a:ext cx="5135496" cy="4178471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/>
          <a:lstStyle/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Electives are listed on the back of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your form.</a:t>
            </a: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Some courses have pre-requisite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courses you must complete before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moving on to the advanced class.</a:t>
            </a:r>
          </a:p>
          <a:p>
            <a:pPr marL="687388" marR="0" lvl="3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These courses are indicated with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an indentation and an arrow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)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When choosing electives, be sure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 write the course name and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number that exactly matches your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selection.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18722F2-A262-9F3B-86F8-7DA35CD09AF8}"/>
              </a:ext>
            </a:extLst>
          </p:cNvPr>
          <p:cNvCxnSpPr>
            <a:cxnSpLocks/>
          </p:cNvCxnSpPr>
          <p:nvPr/>
        </p:nvCxnSpPr>
        <p:spPr>
          <a:xfrm>
            <a:off x="5115208" y="4052170"/>
            <a:ext cx="633025" cy="727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9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870"/>
    </mc:Choice>
    <mc:Fallback xmlns="">
      <p:transition spd="slow" advTm="7687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100"/>
            <a:ext cx="9144000" cy="6375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Applied Technology</a:t>
            </a: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371298" y="4519950"/>
            <a:ext cx="2626235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Biomed Innovations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4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345013" y="4122180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345013" y="4028652"/>
            <a:ext cx="265192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Medical Interventions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3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345013" y="3609456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>
            <a:off x="345015" y="3532752"/>
            <a:ext cx="2651922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Human Body Systems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2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354567" y="3096732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197211" y="3041454"/>
            <a:ext cx="280277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Principles of Biomed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1</a:t>
            </a:r>
          </a:p>
        </p:txBody>
      </p:sp>
      <p:sp>
        <p:nvSpPr>
          <p:cNvPr id="20" name="AutoShape 36">
            <a:extLst>
              <a:ext uri="{FF2B5EF4-FFF2-40B4-BE49-F238E27FC236}">
                <a16:creationId xmlns:a16="http://schemas.microsoft.com/office/drawing/2014/main" id="{AC57DAEC-72CB-40E8-9616-CB1F757A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3949680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Computer Science</a:t>
            </a:r>
          </a:p>
        </p:txBody>
      </p:sp>
      <p:sp>
        <p:nvSpPr>
          <p:cNvPr id="23" name="AutoShape 36">
            <a:extLst>
              <a:ext uri="{FF2B5EF4-FFF2-40B4-BE49-F238E27FC236}">
                <a16:creationId xmlns:a16="http://schemas.microsoft.com/office/drawing/2014/main" id="{FEB1BC88-C686-425C-B71E-D044F7FBF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3238744"/>
            <a:ext cx="2853114" cy="58660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Principles of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Computer Science</a:t>
            </a:r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07A51BE3-8A7D-4E68-9C0E-AD98B6F9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827" y="2270708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Digital Game Programming</a:t>
            </a:r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502599BF-4F12-4589-A498-CB4E9701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827" y="1317438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Computer Science Essentials</a:t>
            </a:r>
          </a:p>
        </p:txBody>
      </p:sp>
      <p:sp>
        <p:nvSpPr>
          <p:cNvPr id="32" name="AutoShape 36">
            <a:extLst>
              <a:ext uri="{FF2B5EF4-FFF2-40B4-BE49-F238E27FC236}">
                <a16:creationId xmlns:a16="http://schemas.microsoft.com/office/drawing/2014/main" id="{D280F9D1-C141-4D58-8483-8648CA4B0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1786690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Web Design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A0EF3128-4DCC-478F-A73B-8E407C65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090" y="2754726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Cyber Security</a:t>
            </a:r>
          </a:p>
        </p:txBody>
      </p:sp>
      <p:sp>
        <p:nvSpPr>
          <p:cNvPr id="21" name="AutoShape 36">
            <a:extLst>
              <a:ext uri="{FF2B5EF4-FFF2-40B4-BE49-F238E27FC236}">
                <a16:creationId xmlns:a16="http://schemas.microsoft.com/office/drawing/2014/main" id="{A45736C1-B50B-4F5D-85C5-6614BF5F5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6" y="1317438"/>
            <a:ext cx="2379945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TV/Video Production</a:t>
            </a:r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D4CEA62A-240F-4739-82C4-86EB98068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63" y="2267776"/>
            <a:ext cx="2805821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Principles of Engineering</a:t>
            </a:r>
          </a:p>
        </p:txBody>
      </p:sp>
      <p:sp>
        <p:nvSpPr>
          <p:cNvPr id="38" name="AutoShape 36">
            <a:extLst>
              <a:ext uri="{FF2B5EF4-FFF2-40B4-BE49-F238E27FC236}">
                <a16:creationId xmlns:a16="http://schemas.microsoft.com/office/drawing/2014/main" id="{55E6E25C-C108-4C1A-AE51-2BC7480BB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35" y="1786690"/>
            <a:ext cx="2803902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Civil Engineering &amp; Arch.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86A8428-0CC5-4869-8E62-ABDA29B4C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211" y="1311218"/>
            <a:ext cx="2799726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Intro to Engineering Design</a:t>
            </a:r>
          </a:p>
        </p:txBody>
      </p:sp>
      <p:sp>
        <p:nvSpPr>
          <p:cNvPr id="3" name="AutoShape 36">
            <a:extLst>
              <a:ext uri="{FF2B5EF4-FFF2-40B4-BE49-F238E27FC236}">
                <a16:creationId xmlns:a16="http://schemas.microsoft.com/office/drawing/2014/main" id="{A4584698-A324-20FD-F312-84574374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63" y="5141388"/>
            <a:ext cx="280277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Sports Medicine</a:t>
            </a:r>
          </a:p>
        </p:txBody>
      </p:sp>
      <p:sp>
        <p:nvSpPr>
          <p:cNvPr id="4" name="AutoShape 36">
            <a:extLst>
              <a:ext uri="{FF2B5EF4-FFF2-40B4-BE49-F238E27FC236}">
                <a16:creationId xmlns:a16="http://schemas.microsoft.com/office/drawing/2014/main" id="{907508F6-34AD-C8BE-FFC4-DAC52446C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6" y="1832410"/>
            <a:ext cx="2379945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Digital Photography</a:t>
            </a:r>
          </a:p>
        </p:txBody>
      </p:sp>
      <p:sp>
        <p:nvSpPr>
          <p:cNvPr id="5" name="AutoShape 36">
            <a:extLst>
              <a:ext uri="{FF2B5EF4-FFF2-40B4-BE49-F238E27FC236}">
                <a16:creationId xmlns:a16="http://schemas.microsoft.com/office/drawing/2014/main" id="{75CB46CB-2716-516A-039B-0B0F63BB8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5" y="2600743"/>
            <a:ext cx="2379945" cy="64008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Yearbook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(permission required)</a:t>
            </a:r>
          </a:p>
        </p:txBody>
      </p:sp>
    </p:spTree>
    <p:extLst>
      <p:ext uri="{BB962C8B-B14F-4D97-AF65-F5344CB8AC3E}">
        <p14:creationId xmlns:p14="http://schemas.microsoft.com/office/powerpoint/2010/main" val="15190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761"/>
    </mc:Choice>
    <mc:Fallback xmlns="">
      <p:transition spd="slow" advTm="2217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588367" y="3704937"/>
            <a:ext cx="3664018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Independent Business Project</a:t>
            </a: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4782689" y="2330004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CC0099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Leadership in Business/ASB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421379" y="967160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Accounting</a:t>
            </a:r>
          </a:p>
        </p:txBody>
      </p:sp>
      <p:sp>
        <p:nvSpPr>
          <p:cNvPr id="52" name="AutoShape 36"/>
          <p:cNvSpPr>
            <a:spLocks noChangeArrowheads="1"/>
          </p:cNvSpPr>
          <p:nvPr/>
        </p:nvSpPr>
        <p:spPr bwMode="auto">
          <a:xfrm>
            <a:off x="4782689" y="2996603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Personal Finance (Business Co-Op)</a:t>
            </a:r>
          </a:p>
        </p:txBody>
      </p:sp>
      <p:sp>
        <p:nvSpPr>
          <p:cNvPr id="59" name="AutoShape 36"/>
          <p:cNvSpPr>
            <a:spLocks noChangeArrowheads="1"/>
          </p:cNvSpPr>
          <p:nvPr/>
        </p:nvSpPr>
        <p:spPr bwMode="auto">
          <a:xfrm>
            <a:off x="424533" y="4423157"/>
            <a:ext cx="3840480" cy="89074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66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Business Education Work Site Exp.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(credit for your job)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 must have already taken a CTE course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65C8-6141-4D71-AEE0-FDAC4B6C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207"/>
            <a:ext cx="9144000" cy="8219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business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4782689" y="1648582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Legal Studies</a:t>
            </a: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4782689" y="967160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FF33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Criminal Justice</a:t>
            </a:r>
          </a:p>
        </p:txBody>
      </p:sp>
      <p:sp>
        <p:nvSpPr>
          <p:cNvPr id="40" name="Down Arrow 34">
            <a:extLst>
              <a:ext uri="{FF2B5EF4-FFF2-40B4-BE49-F238E27FC236}">
                <a16:creationId xmlns:a16="http://schemas.microsoft.com/office/drawing/2014/main" id="{D888094A-9C0E-4C80-A0C5-F7717AA4B75D}"/>
              </a:ext>
            </a:extLst>
          </p:cNvPr>
          <p:cNvSpPr/>
          <p:nvPr/>
        </p:nvSpPr>
        <p:spPr>
          <a:xfrm>
            <a:off x="2169967" y="3299021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1" name="AutoShape 36">
            <a:extLst>
              <a:ext uri="{FF2B5EF4-FFF2-40B4-BE49-F238E27FC236}">
                <a16:creationId xmlns:a16="http://schemas.microsoft.com/office/drawing/2014/main" id="{5A3542F6-78A9-4455-8CAB-6496D2BC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02" y="3014397"/>
            <a:ext cx="3656191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Store Operations Mgmt. (Tiger Den)</a:t>
            </a:r>
          </a:p>
        </p:txBody>
      </p:sp>
      <p:sp>
        <p:nvSpPr>
          <p:cNvPr id="42" name="Down Arrow 34">
            <a:extLst>
              <a:ext uri="{FF2B5EF4-FFF2-40B4-BE49-F238E27FC236}">
                <a16:creationId xmlns:a16="http://schemas.microsoft.com/office/drawing/2014/main" id="{34ABA1ED-9ECA-481C-93D5-8D76C68F0C1B}"/>
              </a:ext>
            </a:extLst>
          </p:cNvPr>
          <p:cNvSpPr/>
          <p:nvPr/>
        </p:nvSpPr>
        <p:spPr>
          <a:xfrm>
            <a:off x="2169967" y="2624928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3" name="AutoShape 36">
            <a:extLst>
              <a:ext uri="{FF2B5EF4-FFF2-40B4-BE49-F238E27FC236}">
                <a16:creationId xmlns:a16="http://schemas.microsoft.com/office/drawing/2014/main" id="{4CA199C5-2230-4171-B072-66AA9BC8D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03" y="2330435"/>
            <a:ext cx="3664018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Adv. Business &amp;  Marketing (DECA)</a:t>
            </a:r>
          </a:p>
        </p:txBody>
      </p:sp>
      <p:sp>
        <p:nvSpPr>
          <p:cNvPr id="44" name="Down Arrow 34">
            <a:extLst>
              <a:ext uri="{FF2B5EF4-FFF2-40B4-BE49-F238E27FC236}">
                <a16:creationId xmlns:a16="http://schemas.microsoft.com/office/drawing/2014/main" id="{9F364B05-6AAE-4F09-995E-EB94725FE8BF}"/>
              </a:ext>
            </a:extLst>
          </p:cNvPr>
          <p:cNvSpPr/>
          <p:nvPr/>
        </p:nvSpPr>
        <p:spPr>
          <a:xfrm>
            <a:off x="2178764" y="1941154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6" name="AutoShape 36">
            <a:extLst>
              <a:ext uri="{FF2B5EF4-FFF2-40B4-BE49-F238E27FC236}">
                <a16:creationId xmlns:a16="http://schemas.microsoft.com/office/drawing/2014/main" id="{33FFC14B-0BF4-46E3-B2D2-410DD1013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79" y="1648582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Business &amp; Marketing</a:t>
            </a:r>
          </a:p>
        </p:txBody>
      </p:sp>
      <p:sp>
        <p:nvSpPr>
          <p:cNvPr id="2" name="AutoShape 36">
            <a:extLst>
              <a:ext uri="{FF2B5EF4-FFF2-40B4-BE49-F238E27FC236}">
                <a16:creationId xmlns:a16="http://schemas.microsoft.com/office/drawing/2014/main" id="{E89BB4D4-D1E4-3FE0-13A5-67455453F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689" y="3708726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Sports &amp; Entertainment Marketing</a:t>
            </a:r>
          </a:p>
        </p:txBody>
      </p:sp>
    </p:spTree>
    <p:extLst>
      <p:ext uri="{BB962C8B-B14F-4D97-AF65-F5344CB8AC3E}">
        <p14:creationId xmlns:p14="http://schemas.microsoft.com/office/powerpoint/2010/main" val="309882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873"/>
    </mc:Choice>
    <mc:Fallback xmlns="">
      <p:transition spd="slow" advTm="32187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6">
            <a:extLst>
              <a:ext uri="{FF2B5EF4-FFF2-40B4-BE49-F238E27FC236}">
                <a16:creationId xmlns:a16="http://schemas.microsoft.com/office/drawing/2014/main" id="{D03ACC40-390F-C4AB-56DA-27B1E83D8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41" y="3222099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Careers in Education/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Teaching Academy Year 2</a:t>
            </a:r>
          </a:p>
        </p:txBody>
      </p:sp>
      <p:sp>
        <p:nvSpPr>
          <p:cNvPr id="3" name="Down Arrow 15">
            <a:extLst>
              <a:ext uri="{FF2B5EF4-FFF2-40B4-BE49-F238E27FC236}">
                <a16:creationId xmlns:a16="http://schemas.microsoft.com/office/drawing/2014/main" id="{5B0FA08E-0F29-E255-01B5-996225A899C4}"/>
              </a:ext>
            </a:extLst>
          </p:cNvPr>
          <p:cNvSpPr/>
          <p:nvPr/>
        </p:nvSpPr>
        <p:spPr>
          <a:xfrm>
            <a:off x="2443664" y="2895734"/>
            <a:ext cx="292608" cy="379388"/>
          </a:xfrm>
          <a:prstGeom prst="down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65C8-6141-4D71-AEE0-FDAC4B6C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207"/>
            <a:ext cx="9144000" cy="8219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family &amp; consumer science</a:t>
            </a: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910241" y="225979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Careers in Education/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Teaching Academy</a:t>
            </a:r>
          </a:p>
        </p:txBody>
      </p:sp>
      <p:sp>
        <p:nvSpPr>
          <p:cNvPr id="16" name="AutoShape 36">
            <a:extLst>
              <a:ext uri="{FF2B5EF4-FFF2-40B4-BE49-F238E27FC236}">
                <a16:creationId xmlns:a16="http://schemas.microsoft.com/office/drawing/2014/main" id="{4CFFB134-7374-443F-8CFF-36387A918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41" y="130574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Child Development</a:t>
            </a:r>
          </a:p>
        </p:txBody>
      </p:sp>
      <p:sp>
        <p:nvSpPr>
          <p:cNvPr id="20" name="AutoShape 36">
            <a:extLst>
              <a:ext uri="{FF2B5EF4-FFF2-40B4-BE49-F238E27FC236}">
                <a16:creationId xmlns:a16="http://schemas.microsoft.com/office/drawing/2014/main" id="{61C17502-B679-447D-A10E-AF1072A9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7" y="3259010"/>
            <a:ext cx="3318072" cy="73152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Culinary Arts/ProStart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21" name="Down Arrow 15">
            <a:extLst>
              <a:ext uri="{FF2B5EF4-FFF2-40B4-BE49-F238E27FC236}">
                <a16:creationId xmlns:a16="http://schemas.microsoft.com/office/drawing/2014/main" id="{45A71B06-1AF7-41C0-B3B1-BB149FCAB191}"/>
              </a:ext>
            </a:extLst>
          </p:cNvPr>
          <p:cNvSpPr/>
          <p:nvPr/>
        </p:nvSpPr>
        <p:spPr>
          <a:xfrm>
            <a:off x="6531525" y="2650515"/>
            <a:ext cx="292608" cy="645627"/>
          </a:xfrm>
          <a:prstGeom prst="down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22948C02-5AF2-4D49-BAF3-A3C2C8AB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8" y="225979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Culinary Arts/ProStart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0C2F85DB-D744-4A32-B9B8-6CF0F0513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8" y="1298503"/>
            <a:ext cx="331354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0070C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Foods &amp; Nutrition/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International Foods</a:t>
            </a:r>
          </a:p>
        </p:txBody>
      </p:sp>
    </p:spTree>
    <p:extLst>
      <p:ext uri="{BB962C8B-B14F-4D97-AF65-F5344CB8AC3E}">
        <p14:creationId xmlns:p14="http://schemas.microsoft.com/office/powerpoint/2010/main" val="291788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56"/>
    </mc:Choice>
    <mc:Fallback xmlns="">
      <p:transition spd="slow" advTm="10675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164"/>
            <a:ext cx="914400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HUMANITIES</a:t>
            </a:r>
          </a:p>
        </p:txBody>
      </p:sp>
      <p:sp>
        <p:nvSpPr>
          <p:cNvPr id="27" name="AutoShape 36">
            <a:extLst>
              <a:ext uri="{FF2B5EF4-FFF2-40B4-BE49-F238E27FC236}">
                <a16:creationId xmlns:a16="http://schemas.microsoft.com/office/drawing/2014/main" id="{2EDC7F61-1227-4B37-A9D4-9218317C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881207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Human Geography</a:t>
            </a:r>
          </a:p>
        </p:txBody>
      </p:sp>
      <p:sp>
        <p:nvSpPr>
          <p:cNvPr id="28" name="AutoShape 36">
            <a:extLst>
              <a:ext uri="{FF2B5EF4-FFF2-40B4-BE49-F238E27FC236}">
                <a16:creationId xmlns:a16="http://schemas.microsoft.com/office/drawing/2014/main" id="{459099C8-5931-44AB-9A40-728EDB0D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4311892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Psychology</a:t>
            </a:r>
          </a:p>
        </p:txBody>
      </p:sp>
      <p:sp>
        <p:nvSpPr>
          <p:cNvPr id="39" name="AutoShape 36">
            <a:extLst>
              <a:ext uri="{FF2B5EF4-FFF2-40B4-BE49-F238E27FC236}">
                <a16:creationId xmlns:a16="http://schemas.microsoft.com/office/drawing/2014/main" id="{43A5DD71-F4AC-4D95-B1F2-F3D5D8BED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1717306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Psychology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CAD4619-8240-4D81-AC7F-E95FC02EE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2576420"/>
            <a:ext cx="3024554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Debate (O Hour)</a:t>
            </a:r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2C9C7AC1-4CD4-4AC1-9D9F-D125421E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3444156"/>
            <a:ext cx="3024554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CC0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Journalism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- LCTV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(O Hour)</a:t>
            </a:r>
          </a:p>
        </p:txBody>
      </p:sp>
    </p:spTree>
    <p:extLst>
      <p:ext uri="{BB962C8B-B14F-4D97-AF65-F5344CB8AC3E}">
        <p14:creationId xmlns:p14="http://schemas.microsoft.com/office/powerpoint/2010/main" val="359507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545"/>
    </mc:Choice>
    <mc:Fallback xmlns="">
      <p:transition spd="slow" advTm="12954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164"/>
            <a:ext cx="914400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MUSIC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607817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 2</a:t>
            </a:r>
          </a:p>
        </p:txBody>
      </p:sp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595808" y="3115764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Percussion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3281212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</a:p>
        </p:txBody>
      </p:sp>
      <p:sp>
        <p:nvSpPr>
          <p:cNvPr id="51" name="AutoShape 36"/>
          <p:cNvSpPr>
            <a:spLocks noChangeArrowheads="1"/>
          </p:cNvSpPr>
          <p:nvPr/>
        </p:nvSpPr>
        <p:spPr bwMode="auto">
          <a:xfrm>
            <a:off x="5954609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7" name="AutoShape 36"/>
          <p:cNvSpPr>
            <a:spLocks noChangeArrowheads="1"/>
          </p:cNvSpPr>
          <p:nvPr/>
        </p:nvSpPr>
        <p:spPr bwMode="auto">
          <a:xfrm>
            <a:off x="1927123" y="492226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Guitar Lab</a:t>
            </a:r>
          </a:p>
        </p:txBody>
      </p:sp>
      <p:sp>
        <p:nvSpPr>
          <p:cNvPr id="62" name="AutoShape 36"/>
          <p:cNvSpPr>
            <a:spLocks noChangeArrowheads="1"/>
          </p:cNvSpPr>
          <p:nvPr/>
        </p:nvSpPr>
        <p:spPr bwMode="auto">
          <a:xfrm>
            <a:off x="5954609" y="3852494"/>
            <a:ext cx="25603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Jazz Choir (O Hour)</a:t>
            </a:r>
          </a:p>
        </p:txBody>
      </p:sp>
      <p:sp>
        <p:nvSpPr>
          <p:cNvPr id="63" name="AutoShape 36"/>
          <p:cNvSpPr>
            <a:spLocks noChangeArrowheads="1"/>
          </p:cNvSpPr>
          <p:nvPr/>
        </p:nvSpPr>
        <p:spPr bwMode="auto">
          <a:xfrm>
            <a:off x="600569" y="3862571"/>
            <a:ext cx="25603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Jazz Band (O Hour)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BEA1FA6-67F6-4B69-BB0B-9E85E86B6CBB}"/>
              </a:ext>
            </a:extLst>
          </p:cNvPr>
          <p:cNvSpPr txBox="1">
            <a:spLocks/>
          </p:cNvSpPr>
          <p:nvPr/>
        </p:nvSpPr>
        <p:spPr>
          <a:xfrm>
            <a:off x="607817" y="1153324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Band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28B08B-643E-4862-B5FF-FEB75482FF3A}"/>
              </a:ext>
            </a:extLst>
          </p:cNvPr>
          <p:cNvSpPr txBox="1">
            <a:spLocks/>
          </p:cNvSpPr>
          <p:nvPr/>
        </p:nvSpPr>
        <p:spPr>
          <a:xfrm>
            <a:off x="3281212" y="1155845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orchestra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EAE34BF-CC4E-470E-90F7-B99E685867CE}"/>
              </a:ext>
            </a:extLst>
          </p:cNvPr>
          <p:cNvSpPr txBox="1">
            <a:spLocks/>
          </p:cNvSpPr>
          <p:nvPr/>
        </p:nvSpPr>
        <p:spPr>
          <a:xfrm>
            <a:off x="5954607" y="1155845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choir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4" name="AutoShape 36">
            <a:extLst>
              <a:ext uri="{FF2B5EF4-FFF2-40B4-BE49-F238E27FC236}">
                <a16:creationId xmlns:a16="http://schemas.microsoft.com/office/drawing/2014/main" id="{85C65387-A612-9013-8648-DE73AA6B8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55" y="492226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Music Theory</a:t>
            </a:r>
          </a:p>
        </p:txBody>
      </p:sp>
      <p:sp>
        <p:nvSpPr>
          <p:cNvPr id="5" name="AutoShape 36">
            <a:extLst>
              <a:ext uri="{FF2B5EF4-FFF2-40B4-BE49-F238E27FC236}">
                <a16:creationId xmlns:a16="http://schemas.microsoft.com/office/drawing/2014/main" id="{05772F7D-EF87-8BED-CA60-4EF121252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212" y="2363371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Chamber</a:t>
            </a:r>
          </a:p>
        </p:txBody>
      </p:sp>
      <p:sp>
        <p:nvSpPr>
          <p:cNvPr id="6" name="AutoShape 36">
            <a:extLst>
              <a:ext uri="{FF2B5EF4-FFF2-40B4-BE49-F238E27FC236}">
                <a16:creationId xmlns:a16="http://schemas.microsoft.com/office/drawing/2014/main" id="{6CE99B1E-BE2A-88D0-B144-4A80EB319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607" y="236542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7E757E9F-8E06-A050-BDAB-864EDDE0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607" y="3115764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Vocal Small Ensemble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AutoShape 36">
            <a:extLst>
              <a:ext uri="{FF2B5EF4-FFF2-40B4-BE49-F238E27FC236}">
                <a16:creationId xmlns:a16="http://schemas.microsoft.com/office/drawing/2014/main" id="{D4176350-2BBC-DE86-096B-E4038721C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08" y="2363336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 Wind Ensemble</a:t>
            </a:r>
          </a:p>
        </p:txBody>
      </p:sp>
    </p:spTree>
    <p:extLst>
      <p:ext uri="{BB962C8B-B14F-4D97-AF65-F5344CB8AC3E}">
        <p14:creationId xmlns:p14="http://schemas.microsoft.com/office/powerpoint/2010/main" val="376546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76"/>
    </mc:Choice>
    <mc:Fallback xmlns="">
      <p:transition spd="slow" advTm="364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6">
            <a:extLst>
              <a:ext uri="{FF2B5EF4-FFF2-40B4-BE49-F238E27FC236}">
                <a16:creationId xmlns:a16="http://schemas.microsoft.com/office/drawing/2014/main" id="{EECD7124-FA89-4D85-AAB5-24E08F1F7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013" y="2604179"/>
            <a:ext cx="2682925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2D Design</a:t>
            </a:r>
          </a:p>
        </p:txBody>
      </p:sp>
      <p:sp>
        <p:nvSpPr>
          <p:cNvPr id="27" name="Down Arrow 16">
            <a:extLst>
              <a:ext uri="{FF2B5EF4-FFF2-40B4-BE49-F238E27FC236}">
                <a16:creationId xmlns:a16="http://schemas.microsoft.com/office/drawing/2014/main" id="{4EB92285-DB05-4DDD-A91F-AA314C5621AC}"/>
              </a:ext>
            </a:extLst>
          </p:cNvPr>
          <p:cNvSpPr/>
          <p:nvPr/>
        </p:nvSpPr>
        <p:spPr>
          <a:xfrm>
            <a:off x="6176723" y="2388731"/>
            <a:ext cx="274320" cy="242801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Down Arrow 16">
            <a:extLst>
              <a:ext uri="{FF2B5EF4-FFF2-40B4-BE49-F238E27FC236}">
                <a16:creationId xmlns:a16="http://schemas.microsoft.com/office/drawing/2014/main" id="{86AE1E56-5045-400F-A8E9-64293E6379F1}"/>
              </a:ext>
            </a:extLst>
          </p:cNvPr>
          <p:cNvSpPr/>
          <p:nvPr/>
        </p:nvSpPr>
        <p:spPr>
          <a:xfrm>
            <a:off x="7391297" y="2393593"/>
            <a:ext cx="274320" cy="242801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9" name="AutoShape 36">
            <a:extLst>
              <a:ext uri="{FF2B5EF4-FFF2-40B4-BE49-F238E27FC236}">
                <a16:creationId xmlns:a16="http://schemas.microsoft.com/office/drawing/2014/main" id="{597191A2-0C35-4CAC-AABC-108E645C3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9508" y="2707806"/>
            <a:ext cx="177299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Musical Theatre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</a:t>
            </a:r>
          </a:p>
        </p:txBody>
      </p:sp>
      <p:sp>
        <p:nvSpPr>
          <p:cNvPr id="48" name="AutoShape 36">
            <a:extLst>
              <a:ext uri="{FF2B5EF4-FFF2-40B4-BE49-F238E27FC236}">
                <a16:creationId xmlns:a16="http://schemas.microsoft.com/office/drawing/2014/main" id="{7D84F28C-311C-46BE-944B-A1383BD58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452" y="2712941"/>
            <a:ext cx="1772994" cy="64008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Theatre</a:t>
            </a:r>
          </a:p>
        </p:txBody>
      </p:sp>
      <p:sp>
        <p:nvSpPr>
          <p:cNvPr id="51" name="Down Arrow 11">
            <a:extLst>
              <a:ext uri="{FF2B5EF4-FFF2-40B4-BE49-F238E27FC236}">
                <a16:creationId xmlns:a16="http://schemas.microsoft.com/office/drawing/2014/main" id="{0E663C69-49CD-4D69-9CD3-30A765F5FB4F}"/>
              </a:ext>
            </a:extLst>
          </p:cNvPr>
          <p:cNvSpPr/>
          <p:nvPr/>
        </p:nvSpPr>
        <p:spPr>
          <a:xfrm>
            <a:off x="1541769" y="2352619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348" y="280969"/>
            <a:ext cx="267281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THEATRE</a:t>
            </a:r>
          </a:p>
        </p:txBody>
      </p:sp>
      <p:sp>
        <p:nvSpPr>
          <p:cNvPr id="52" name="AutoShape 36">
            <a:extLst>
              <a:ext uri="{FF2B5EF4-FFF2-40B4-BE49-F238E27FC236}">
                <a16:creationId xmlns:a16="http://schemas.microsoft.com/office/drawing/2014/main" id="{C9C700DB-CFC6-4E35-BFE6-711F9D293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3953608"/>
            <a:ext cx="2672809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Stagecraft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(O Hour)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Down Arrow 11">
            <a:extLst>
              <a:ext uri="{FF2B5EF4-FFF2-40B4-BE49-F238E27FC236}">
                <a16:creationId xmlns:a16="http://schemas.microsoft.com/office/drawing/2014/main" id="{0E663C69-49CD-4D69-9CD3-30A765F5FB4F}"/>
              </a:ext>
            </a:extLst>
          </p:cNvPr>
          <p:cNvSpPr/>
          <p:nvPr/>
        </p:nvSpPr>
        <p:spPr>
          <a:xfrm>
            <a:off x="2467761" y="2342141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" name="AutoShape 36">
            <a:extLst>
              <a:ext uri="{FF2B5EF4-FFF2-40B4-BE49-F238E27FC236}">
                <a16:creationId xmlns:a16="http://schemas.microsoft.com/office/drawing/2014/main" id="{6C5F0DC5-8682-46D2-B97C-AFC122223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1799351"/>
            <a:ext cx="267281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 Theatre</a:t>
            </a:r>
          </a:p>
        </p:txBody>
      </p:sp>
      <p:sp>
        <p:nvSpPr>
          <p:cNvPr id="17" name="Down Arrow 11">
            <a:extLst>
              <a:ext uri="{FF2B5EF4-FFF2-40B4-BE49-F238E27FC236}">
                <a16:creationId xmlns:a16="http://schemas.microsoft.com/office/drawing/2014/main" id="{1DC66206-FA51-4747-B490-89679506978A}"/>
              </a:ext>
            </a:extLst>
          </p:cNvPr>
          <p:cNvSpPr/>
          <p:nvPr/>
        </p:nvSpPr>
        <p:spPr>
          <a:xfrm>
            <a:off x="2071334" y="1551133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AutoShape 36">
            <a:extLst>
              <a:ext uri="{FF2B5EF4-FFF2-40B4-BE49-F238E27FC236}">
                <a16:creationId xmlns:a16="http://schemas.microsoft.com/office/drawing/2014/main" id="{215F3034-BEA8-4807-B304-69796AED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423" y="1820149"/>
            <a:ext cx="1097280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Ceramics</a:t>
            </a:r>
          </a:p>
        </p:txBody>
      </p:sp>
      <p:sp>
        <p:nvSpPr>
          <p:cNvPr id="19" name="AutoShape 36">
            <a:extLst>
              <a:ext uri="{FF2B5EF4-FFF2-40B4-BE49-F238E27FC236}">
                <a16:creationId xmlns:a16="http://schemas.microsoft.com/office/drawing/2014/main" id="{F274997C-7508-4193-9E2C-B46AD1EF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578" y="1820149"/>
            <a:ext cx="1097280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Drawing</a:t>
            </a:r>
          </a:p>
        </p:txBody>
      </p:sp>
      <p:sp>
        <p:nvSpPr>
          <p:cNvPr id="22" name="Down Arrow 16">
            <a:extLst>
              <a:ext uri="{FF2B5EF4-FFF2-40B4-BE49-F238E27FC236}">
                <a16:creationId xmlns:a16="http://schemas.microsoft.com/office/drawing/2014/main" id="{D8BEE4FD-018D-43DE-B854-E3CE93CAD79F}"/>
              </a:ext>
            </a:extLst>
          </p:cNvPr>
          <p:cNvSpPr/>
          <p:nvPr/>
        </p:nvSpPr>
        <p:spPr>
          <a:xfrm>
            <a:off x="6207902" y="1434844"/>
            <a:ext cx="274320" cy="382262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Down Arrow 16">
            <a:extLst>
              <a:ext uri="{FF2B5EF4-FFF2-40B4-BE49-F238E27FC236}">
                <a16:creationId xmlns:a16="http://schemas.microsoft.com/office/drawing/2014/main" id="{D32BF998-DED4-4E91-AF67-5525C06378CC}"/>
              </a:ext>
            </a:extLst>
          </p:cNvPr>
          <p:cNvSpPr/>
          <p:nvPr/>
        </p:nvSpPr>
        <p:spPr>
          <a:xfrm>
            <a:off x="7422476" y="1448415"/>
            <a:ext cx="274320" cy="382262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08110F1F-D7E3-4765-A61A-4331762A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38" y="1050171"/>
            <a:ext cx="3810897" cy="534830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Drawing, Sculpting, &amp; Painting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D47ADBB-D1B0-44A2-870D-9DD69C544308}"/>
              </a:ext>
            </a:extLst>
          </p:cNvPr>
          <p:cNvSpPr txBox="1">
            <a:spLocks/>
          </p:cNvSpPr>
          <p:nvPr/>
        </p:nvSpPr>
        <p:spPr>
          <a:xfrm>
            <a:off x="5236469" y="293164"/>
            <a:ext cx="3520502" cy="6952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VISUAL ARTS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F94ECC0A-731E-4657-9E6D-B83E41A78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073" y="4402691"/>
            <a:ext cx="3810897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CC0099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Web Design</a:t>
            </a:r>
          </a:p>
        </p:txBody>
      </p:sp>
      <p:sp>
        <p:nvSpPr>
          <p:cNvPr id="34" name="AutoShape 36">
            <a:extLst>
              <a:ext uri="{FF2B5EF4-FFF2-40B4-BE49-F238E27FC236}">
                <a16:creationId xmlns:a16="http://schemas.microsoft.com/office/drawing/2014/main" id="{9702DE03-6C7C-4A5C-A83A-55D696811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073" y="3633568"/>
            <a:ext cx="3810897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66FF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Digital Photography</a:t>
            </a:r>
          </a:p>
        </p:txBody>
      </p:sp>
      <p:sp>
        <p:nvSpPr>
          <p:cNvPr id="14" name="AutoShape 36">
            <a:extLst>
              <a:ext uri="{FF2B5EF4-FFF2-40B4-BE49-F238E27FC236}">
                <a16:creationId xmlns:a16="http://schemas.microsoft.com/office/drawing/2014/main" id="{2302D98C-425D-4E6B-BC5F-F2017645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1054463"/>
            <a:ext cx="267281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Beginning Theatre</a:t>
            </a:r>
          </a:p>
        </p:txBody>
      </p:sp>
    </p:spTree>
    <p:extLst>
      <p:ext uri="{BB962C8B-B14F-4D97-AF65-F5344CB8AC3E}">
        <p14:creationId xmlns:p14="http://schemas.microsoft.com/office/powerpoint/2010/main" val="416850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52"/>
    </mc:Choice>
    <mc:Fallback xmlns="">
      <p:transition spd="slow" advTm="5915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0" y="407900"/>
            <a:ext cx="9144000" cy="4929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WORLD LANGUAGES</a:t>
            </a: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97437" y="959370"/>
            <a:ext cx="8877752" cy="2337555"/>
          </a:xfrm>
          <a:prstGeom prst="rect">
            <a:avLst/>
          </a:prstGeom>
          <a:solidFill>
            <a:schemeClr val="tx1"/>
          </a:solidFill>
          <a:ln w="38100">
            <a:solidFill>
              <a:srgbClr val="00FF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Most 4-year universities require </a:t>
            </a:r>
            <a:r>
              <a:rPr kumimoji="0" lang="en-US" sz="2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consecutive years of the same language,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some colleges require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years.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Check the college admission requirements for the school(s)  you are considering.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16" descr="france_fla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584" y="1111451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0" descr="spain-fla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064" y="1079743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4" descr="1D695002D1D84F149E1E3029FC352C3B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82" y="1119305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166" y="1756176"/>
            <a:ext cx="874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l"/>
                <a:tab pos="2403475" algn="l"/>
                <a:tab pos="3775075" algn="l"/>
                <a:tab pos="5541963" algn="l"/>
                <a:tab pos="743267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Chinese	French	Japanese	Spanish</a:t>
            </a:r>
          </a:p>
        </p:txBody>
      </p:sp>
      <p:pic>
        <p:nvPicPr>
          <p:cNvPr id="17" name="Picture 2" descr="http://t0.gstatic.com/images?q=tbn:ANd9GcQqT-mnHPMkJjsIvGK8VCdt74i59CtJ2-IwOLFHBEAi8Jf-VgPkHg:www.enchantedlearning.com/asia/china/fla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386" y="1076124"/>
            <a:ext cx="1097280" cy="6892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1368625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auto">
          <a:xfrm>
            <a:off x="1368625" y="430094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1368627" y="5158409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1368627" y="3442729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Chinese</a:t>
            </a: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1368625" y="4728776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3111164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3121849" y="4295747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auto">
          <a:xfrm>
            <a:off x="3124958" y="515033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Year 4</a:t>
            </a: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auto">
          <a:xfrm>
            <a:off x="3111164" y="3441161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3333CC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French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3124958" y="472453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4881251" y="3435646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Japanese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6679652" y="3438880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Spanish</a:t>
            </a:r>
          </a:p>
        </p:txBody>
      </p:sp>
      <p:sp>
        <p:nvSpPr>
          <p:cNvPr id="36" name="AutoShape 36">
            <a:extLst>
              <a:ext uri="{FF2B5EF4-FFF2-40B4-BE49-F238E27FC236}">
                <a16:creationId xmlns:a16="http://schemas.microsoft.com/office/drawing/2014/main" id="{912BD5D8-8E08-4A3F-8552-F6B40CCA2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067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37" name="AutoShape 36">
            <a:extLst>
              <a:ext uri="{FF2B5EF4-FFF2-40B4-BE49-F238E27FC236}">
                <a16:creationId xmlns:a16="http://schemas.microsoft.com/office/drawing/2014/main" id="{E898AC5F-EA8C-484A-BC88-1CF39992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3" y="4303755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39" name="AutoShape 36">
            <a:extLst>
              <a:ext uri="{FF2B5EF4-FFF2-40B4-BE49-F238E27FC236}">
                <a16:creationId xmlns:a16="http://schemas.microsoft.com/office/drawing/2014/main" id="{F779DC61-00FA-480F-9C9B-41F3F9C71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5" y="519019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CAD6D08-392C-4188-99C4-8C91EBA70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5" y="4743476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41" name="AutoShape 36">
            <a:extLst>
              <a:ext uri="{FF2B5EF4-FFF2-40B4-BE49-F238E27FC236}">
                <a16:creationId xmlns:a16="http://schemas.microsoft.com/office/drawing/2014/main" id="{C40CDB8F-08A6-4171-AE47-67A3686B4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3864711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43" name="AutoShape 36">
            <a:extLst>
              <a:ext uri="{FF2B5EF4-FFF2-40B4-BE49-F238E27FC236}">
                <a16:creationId xmlns:a16="http://schemas.microsoft.com/office/drawing/2014/main" id="{A425BD87-1312-452A-86A7-D652257C1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652" y="4720708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45" name="AutoShape 36">
            <a:extLst>
              <a:ext uri="{FF2B5EF4-FFF2-40B4-BE49-F238E27FC236}">
                <a16:creationId xmlns:a16="http://schemas.microsoft.com/office/drawing/2014/main" id="{7555AF76-75F0-4C65-A298-E8D41967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5579905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Year 5</a:t>
            </a:r>
          </a:p>
        </p:txBody>
      </p:sp>
      <p:sp>
        <p:nvSpPr>
          <p:cNvPr id="46" name="AutoShape 36">
            <a:extLst>
              <a:ext uri="{FF2B5EF4-FFF2-40B4-BE49-F238E27FC236}">
                <a16:creationId xmlns:a16="http://schemas.microsoft.com/office/drawing/2014/main" id="{B1DCBE49-6F34-459C-B992-57D81B5CC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652" y="514671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B0898C91-3372-4B0D-B56F-BEB572FAD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429054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34" name="AutoShape 36">
            <a:extLst>
              <a:ext uri="{FF2B5EF4-FFF2-40B4-BE49-F238E27FC236}">
                <a16:creationId xmlns:a16="http://schemas.microsoft.com/office/drawing/2014/main" id="{91A84D00-683F-4A3F-A7F6-1294D5EE5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958" y="558097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5</a:t>
            </a:r>
          </a:p>
        </p:txBody>
      </p:sp>
    </p:spTree>
    <p:extLst>
      <p:ext uri="{BB962C8B-B14F-4D97-AF65-F5344CB8AC3E}">
        <p14:creationId xmlns:p14="http://schemas.microsoft.com/office/powerpoint/2010/main" val="223754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506"/>
    </mc:Choice>
    <mc:Fallback xmlns="">
      <p:transition spd="slow" advTm="158506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693"/>
            <a:ext cx="9144000" cy="6488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SPECIAL ELECTIVE PROGRAMS</a:t>
            </a: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auto">
          <a:xfrm>
            <a:off x="1259185" y="1017862"/>
            <a:ext cx="3017520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ICAN Credit Recovery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(6th, 7th Hour)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88874" y="2798220"/>
            <a:ext cx="993387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NO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CREDIT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ISSUED</a:t>
            </a:r>
          </a:p>
        </p:txBody>
      </p:sp>
      <p:sp>
        <p:nvSpPr>
          <p:cNvPr id="13" name="AutoShape 36">
            <a:extLst>
              <a:ext uri="{FF2B5EF4-FFF2-40B4-BE49-F238E27FC236}">
                <a16:creationId xmlns:a16="http://schemas.microsoft.com/office/drawing/2014/main" id="{3F978EB8-E24F-403D-AB43-D2620A99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182" y="1998018"/>
            <a:ext cx="3017523" cy="2118796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Late Arrival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1-2-3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Early Dismissal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4-5-6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(you must still have 6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credit-bearing classes which can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be during the school day,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on SVL, Zero Hour,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Hour)</a:t>
            </a:r>
          </a:p>
        </p:txBody>
      </p:sp>
      <p:sp>
        <p:nvSpPr>
          <p:cNvPr id="14" name="AutoShape 36">
            <a:extLst>
              <a:ext uri="{FF2B5EF4-FFF2-40B4-BE49-F238E27FC236}">
                <a16:creationId xmlns:a16="http://schemas.microsoft.com/office/drawing/2014/main" id="{9C949DFD-7F9B-47B7-8E32-F2EBD3D99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017862"/>
            <a:ext cx="3451184" cy="4154984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NewTech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Skills Center 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1-2-3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NewTech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Skills Center PM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4-5-6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(You will enter as 3 classes)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endParaRPr lang="en-US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/>
            </a:endParaRP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DBD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Requires you to be away from LC for 3 periods each day (either AM or PM). 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DBD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 will need to complete an online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application at www.spokaneschools.org/newtech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(starting in February).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DBD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17 programs available in Health Sciences, Skilled Trades, &amp; Professional Services.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137435" y="2920052"/>
            <a:ext cx="655320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CTE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88875" y="1208320"/>
            <a:ext cx="993387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GENERAL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152890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31"/>
    </mc:Choice>
    <mc:Fallback xmlns="">
      <p:transition spd="slow" advTm="10913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4498266-1A88-4282-BDFC-5331878F7D6A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Registration timeline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D16F2E6-1492-B7AD-F977-BD17549FD8B7}"/>
              </a:ext>
            </a:extLst>
          </p:cNvPr>
          <p:cNvCxnSpPr>
            <a:cxnSpLocks/>
          </p:cNvCxnSpPr>
          <p:nvPr/>
        </p:nvCxnSpPr>
        <p:spPr>
          <a:xfrm flipH="1">
            <a:off x="1023815" y="214654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40F95F3-0744-19ED-F161-9373DBA1E687}"/>
              </a:ext>
            </a:extLst>
          </p:cNvPr>
          <p:cNvCxnSpPr>
            <a:cxnSpLocks/>
          </p:cNvCxnSpPr>
          <p:nvPr/>
        </p:nvCxnSpPr>
        <p:spPr>
          <a:xfrm flipH="1">
            <a:off x="1047001" y="214654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71C30FC-C7EE-7EBB-47C4-ACC05258D6B8}"/>
              </a:ext>
            </a:extLst>
          </p:cNvPr>
          <p:cNvSpPr txBox="1"/>
          <p:nvPr/>
        </p:nvSpPr>
        <p:spPr>
          <a:xfrm>
            <a:off x="1420076" y="1385529"/>
            <a:ext cx="6203330" cy="4401205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square" rtlCol="0" anchor="b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Wednesday, Feb. 7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- in your Social Studies class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58738"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Throughout the Spring/Summer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:  </a:t>
            </a:r>
          </a:p>
          <a:p>
            <a:pPr marL="515938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 will have opportunities to make changes.  </a:t>
            </a:r>
          </a:p>
          <a:p>
            <a:pPr marL="515938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As soon as a rough draft of the schedule is built, you can see your schedule in PowerSchool.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EAC156E-5CF2-C1B8-7EF2-EC30C00F834E}"/>
              </a:ext>
            </a:extLst>
          </p:cNvPr>
          <p:cNvSpPr/>
          <p:nvPr/>
        </p:nvSpPr>
        <p:spPr>
          <a:xfrm>
            <a:off x="571022" y="1180860"/>
            <a:ext cx="3491504" cy="638932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 Classes</a:t>
            </a:r>
          </a:p>
        </p:txBody>
      </p:sp>
      <p:sp>
        <p:nvSpPr>
          <p:cNvPr id="10" name="Star: 12 Points 9">
            <a:extLst>
              <a:ext uri="{FF2B5EF4-FFF2-40B4-BE49-F238E27FC236}">
                <a16:creationId xmlns:a16="http://schemas.microsoft.com/office/drawing/2014/main" id="{921F72DC-43F0-2F97-2ED7-CFCEAEB3E1D4}"/>
              </a:ext>
            </a:extLst>
          </p:cNvPr>
          <p:cNvSpPr/>
          <p:nvPr/>
        </p:nvSpPr>
        <p:spPr>
          <a:xfrm>
            <a:off x="6737599" y="238360"/>
            <a:ext cx="2564135" cy="2608255"/>
          </a:xfrm>
          <a:prstGeom prst="star12">
            <a:avLst/>
          </a:prstGeom>
          <a:solidFill>
            <a:srgbClr val="00FF00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Bring your laptop!</a:t>
            </a:r>
          </a:p>
        </p:txBody>
      </p:sp>
    </p:spTree>
    <p:extLst>
      <p:ext uri="{BB962C8B-B14F-4D97-AF65-F5344CB8AC3E}">
        <p14:creationId xmlns:p14="http://schemas.microsoft.com/office/powerpoint/2010/main" val="18223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97"/>
    </mc:Choice>
    <mc:Fallback xmlns="">
      <p:transition spd="slow" advTm="99997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FB47119B-BA62-3B6E-F91B-78FAEC372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6AE3DAF5-A3F8-2FC6-4791-FA0F9743F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34225" y="443732"/>
            <a:ext cx="60826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B8959EF-2F01-F602-AF5D-FA992D499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2477" y="540921"/>
            <a:ext cx="37304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3BD5D9-BB3A-8421-E778-5FF152630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9144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FAA0AAC-943B-D901-DEC3-B093679D7F05}"/>
              </a:ext>
            </a:extLst>
          </p:cNvPr>
          <p:cNvSpPr txBox="1">
            <a:spLocks/>
          </p:cNvSpPr>
          <p:nvPr/>
        </p:nvSpPr>
        <p:spPr>
          <a:xfrm>
            <a:off x="847703" y="1248031"/>
            <a:ext cx="2394787" cy="469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5E32631-09FE-F3A7-67E2-ABF0BB85C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BCF069AA-27F7-1570-1D2A-7C4F104B8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2421" y="6007878"/>
            <a:ext cx="2625537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2801B5-8866-6D45-F62F-37F08F64959A}"/>
              </a:ext>
            </a:extLst>
          </p:cNvPr>
          <p:cNvSpPr/>
          <p:nvPr/>
        </p:nvSpPr>
        <p:spPr>
          <a:xfrm>
            <a:off x="3732477" y="725075"/>
            <a:ext cx="5278592" cy="2357124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Confirm you can log into PowerSchool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on a computer - the phone app doesn’t have the registration feature. </a:t>
            </a:r>
          </a:p>
          <a:p>
            <a:pPr marL="169863" marR="0" lvl="1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If you don’t remember your login/password, go to the Public or Student Office and ask for a reset this week.</a:t>
            </a:r>
          </a:p>
          <a:p>
            <a:pPr marL="169863" marR="0" lvl="1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Don’t wait until registration day to get a reset!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F15120-40AA-C411-52E7-D783CFFFA546}"/>
              </a:ext>
            </a:extLst>
          </p:cNvPr>
          <p:cNvSpPr/>
          <p:nvPr/>
        </p:nvSpPr>
        <p:spPr>
          <a:xfrm>
            <a:off x="3732478" y="3247524"/>
            <a:ext cx="5278592" cy="115233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Start to pencil in your schedule on your registration form (if you need a new one, come to the Student Office).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B5C354-B285-1392-D43F-7F32C99C85CF}"/>
              </a:ext>
            </a:extLst>
          </p:cNvPr>
          <p:cNvSpPr/>
          <p:nvPr/>
        </p:nvSpPr>
        <p:spPr>
          <a:xfrm>
            <a:off x="3732478" y="4544602"/>
            <a:ext cx="5278592" cy="2111656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Use your resources to design the best schedule for your goals, interests, and graduation requirements.</a:t>
            </a:r>
          </a:p>
          <a:p>
            <a:pPr marL="2857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Teachers and parents - ask their advice!</a:t>
            </a:r>
          </a:p>
          <a:p>
            <a:pPr marL="2857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www.lctigers.com - go to Learn at the top, select Course Registration </a:t>
            </a:r>
          </a:p>
        </p:txBody>
      </p:sp>
    </p:spTree>
    <p:extLst>
      <p:ext uri="{BB962C8B-B14F-4D97-AF65-F5344CB8AC3E}">
        <p14:creationId xmlns:p14="http://schemas.microsoft.com/office/powerpoint/2010/main" val="3202951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3012"/>
    </mc:Choice>
    <mc:Fallback xmlns="">
      <p:transition spd="slow" advTm="4301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4498266-1A88-4282-BDFC-5331878F7D6A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The importance of planning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D16F2E6-1492-B7AD-F977-BD17549FD8B7}"/>
              </a:ext>
            </a:extLst>
          </p:cNvPr>
          <p:cNvCxnSpPr>
            <a:cxnSpLocks/>
          </p:cNvCxnSpPr>
          <p:nvPr/>
        </p:nvCxnSpPr>
        <p:spPr>
          <a:xfrm flipH="1">
            <a:off x="1023815" y="214654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633FC52-2403-35DD-0C96-7250DB419FF1}"/>
              </a:ext>
            </a:extLst>
          </p:cNvPr>
          <p:cNvSpPr txBox="1"/>
          <p:nvPr/>
        </p:nvSpPr>
        <p:spPr>
          <a:xfrm>
            <a:off x="974331" y="900798"/>
            <a:ext cx="7283955" cy="4154984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</a:ln>
        </p:spPr>
        <p:txBody>
          <a:bodyPr wrap="square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Choosing your classes is a very important process.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Seek out resources to help you make the decision: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Current teachers who know you and can give suggestions on your next level class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Your counselor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Teachers of the classes you are considering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Parents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College admission web sites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Friends/siblings who have taken the class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LC Course Catalog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www.lctigers.com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– under Learn)</a:t>
            </a:r>
          </a:p>
        </p:txBody>
      </p:sp>
    </p:spTree>
    <p:extLst>
      <p:ext uri="{BB962C8B-B14F-4D97-AF65-F5344CB8AC3E}">
        <p14:creationId xmlns:p14="http://schemas.microsoft.com/office/powerpoint/2010/main" val="185445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482"/>
    </mc:Choice>
    <mc:Fallback xmlns="">
      <p:transition spd="slow" advTm="8548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365F1EF3-0FA6-45C1-B9AC-1EC375400645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COMPLETING your registration FORM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993E25-33AF-8D96-9AC3-D276DD0A7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427" y="1019722"/>
            <a:ext cx="3837083" cy="4801314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B7B97B-6490-6893-1C8E-5CB1D8350796}"/>
              </a:ext>
            </a:extLst>
          </p:cNvPr>
          <p:cNvSpPr txBox="1"/>
          <p:nvPr/>
        </p:nvSpPr>
        <p:spPr>
          <a:xfrm>
            <a:off x="298048" y="740898"/>
            <a:ext cx="4533893" cy="5309146"/>
          </a:xfrm>
          <a:prstGeom prst="rect">
            <a:avLst/>
          </a:prstGeom>
          <a:solidFill>
            <a:schemeClr val="tx1"/>
          </a:solidFill>
          <a:ln w="28575">
            <a:solidFill>
              <a:srgbClr val="3333CC"/>
            </a:solidFill>
          </a:ln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Be sure you are using the form for your NEXT grade level. If you lose it, we have more in the office.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Select options for your core classes -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boxes 1-4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Write in your top Primary Elective choice -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boxes 5-6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  <a:endParaRPr lang="en-US" sz="1900" dirty="0">
              <a:solidFill>
                <a:prstClr val="white"/>
              </a:solidFill>
              <a:latin typeface="Gill Sans MT" panose="020B0502020104020203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Provide the 4 alternate options. These choices will be required when you register in PowerSchool.</a:t>
            </a: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lang="en-US" sz="1900" dirty="0">
              <a:solidFill>
                <a:prstClr val="white"/>
              </a:solidFill>
              <a:latin typeface="Gill Sans MT" panose="020B0502020104020203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Complete the Optional sections if you want Zero, 7th Hour, SVL or Running Start.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988721D-CA6B-5447-6923-6C63E475A97D}"/>
              </a:ext>
            </a:extLst>
          </p:cNvPr>
          <p:cNvSpPr/>
          <p:nvPr/>
        </p:nvSpPr>
        <p:spPr>
          <a:xfrm>
            <a:off x="4723384" y="3179555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7B047EC-70F3-A72D-7596-74483A2F360C}"/>
              </a:ext>
            </a:extLst>
          </p:cNvPr>
          <p:cNvSpPr/>
          <p:nvPr/>
        </p:nvSpPr>
        <p:spPr>
          <a:xfrm>
            <a:off x="4690655" y="2652096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3174DDB-6EF2-03EA-615F-0565E7BFB00D}"/>
              </a:ext>
            </a:extLst>
          </p:cNvPr>
          <p:cNvSpPr/>
          <p:nvPr/>
        </p:nvSpPr>
        <p:spPr>
          <a:xfrm>
            <a:off x="4706952" y="1862033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F6702E8-C982-C010-2428-8E13E761A6AA}"/>
              </a:ext>
            </a:extLst>
          </p:cNvPr>
          <p:cNvSpPr/>
          <p:nvPr/>
        </p:nvSpPr>
        <p:spPr>
          <a:xfrm>
            <a:off x="4690655" y="2329525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94CD97A-628B-3F26-8B86-257B5ADD5A61}"/>
              </a:ext>
            </a:extLst>
          </p:cNvPr>
          <p:cNvSpPr/>
          <p:nvPr/>
        </p:nvSpPr>
        <p:spPr>
          <a:xfrm>
            <a:off x="4730113" y="3650553"/>
            <a:ext cx="282572" cy="235444"/>
          </a:xfrm>
          <a:prstGeom prst="rightArrow">
            <a:avLst/>
          </a:prstGeom>
          <a:solidFill>
            <a:srgbClr val="00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B11F23A-A0B7-A161-4412-3BF15402A1B5}"/>
              </a:ext>
            </a:extLst>
          </p:cNvPr>
          <p:cNvSpPr/>
          <p:nvPr/>
        </p:nvSpPr>
        <p:spPr>
          <a:xfrm>
            <a:off x="4708673" y="4295696"/>
            <a:ext cx="282572" cy="235444"/>
          </a:xfrm>
          <a:prstGeom prst="rightArrow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9615C5A8-0777-9C9E-1F73-7EA6C18A4CC8}"/>
              </a:ext>
            </a:extLst>
          </p:cNvPr>
          <p:cNvSpPr/>
          <p:nvPr/>
        </p:nvSpPr>
        <p:spPr>
          <a:xfrm>
            <a:off x="4752129" y="5115170"/>
            <a:ext cx="282572" cy="235444"/>
          </a:xfrm>
          <a:prstGeom prst="rightArrow">
            <a:avLst/>
          </a:prstGeom>
          <a:solidFill>
            <a:srgbClr val="FF00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53"/>
    </mc:Choice>
    <mc:Fallback xmlns="">
      <p:transition spd="slow" advTm="10415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830" y="2642267"/>
            <a:ext cx="5583836" cy="167819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FALL 2024</a:t>
            </a:r>
            <a:br>
              <a:rPr lang="en-US" b="1" dirty="0"/>
            </a:br>
            <a:r>
              <a:rPr lang="en-US" b="1" dirty="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38551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73"/>
    </mc:Choice>
    <mc:Fallback xmlns="">
      <p:transition spd="slow" advTm="1487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2213395" y="930792"/>
            <a:ext cx="5073607" cy="2944330"/>
          </a:xfrm>
          <a:prstGeom prst="rect">
            <a:avLst/>
          </a:prstGeom>
          <a:solidFill>
            <a:schemeClr val="tx1"/>
          </a:solidFill>
          <a:ln w="28575">
            <a:solidFill>
              <a:srgbClr val="0000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African American Literature (EWU)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Language &amp; Composition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11</a:t>
            </a:r>
          </a:p>
          <a:p>
            <a:pPr marL="457200" indent="-2349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English: Creative Writing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English: Mythology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English: Writing on Film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Native American Literature (EWU)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A452288-2554-42B2-91C3-9EE1D68337E6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English options</a:t>
            </a:r>
          </a:p>
        </p:txBody>
      </p:sp>
    </p:spTree>
    <p:extLst>
      <p:ext uri="{BB962C8B-B14F-4D97-AF65-F5344CB8AC3E}">
        <p14:creationId xmlns:p14="http://schemas.microsoft.com/office/powerpoint/2010/main" val="22504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003"/>
    </mc:Choice>
    <mc:Fallback xmlns="">
      <p:transition spd="slow" advTm="33400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2624527" y="1058779"/>
            <a:ext cx="3894944" cy="1635600"/>
          </a:xfrm>
          <a:prstGeom prst="rect">
            <a:avLst/>
          </a:prstGeom>
          <a:solidFill>
            <a:schemeClr val="tx1"/>
          </a:solidFill>
          <a:ln w="28575">
            <a:solidFill>
              <a:srgbClr val="7030A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US History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History </a:t>
            </a:r>
          </a:p>
          <a:p>
            <a:pPr marL="457200" indent="-2349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History - Perspectives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C8C4E9C-BAFF-4DBF-874E-1027C181BB12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Social studies options</a:t>
            </a:r>
          </a:p>
        </p:txBody>
      </p:sp>
    </p:spTree>
    <p:extLst>
      <p:ext uri="{BB962C8B-B14F-4D97-AF65-F5344CB8AC3E}">
        <p14:creationId xmlns:p14="http://schemas.microsoft.com/office/powerpoint/2010/main" val="40158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569"/>
    </mc:Choice>
    <mc:Fallback xmlns="">
      <p:transition spd="slow" advTm="23756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nt Arrow 24">
            <a:extLst>
              <a:ext uri="{FF2B5EF4-FFF2-40B4-BE49-F238E27FC236}">
                <a16:creationId xmlns:a16="http://schemas.microsoft.com/office/drawing/2014/main" id="{347ACBD1-A34E-46C2-8EDF-AB178CD432D7}"/>
              </a:ext>
            </a:extLst>
          </p:cNvPr>
          <p:cNvSpPr/>
          <p:nvPr/>
        </p:nvSpPr>
        <p:spPr>
          <a:xfrm flipH="1">
            <a:off x="5583195" y="3781901"/>
            <a:ext cx="1930645" cy="979603"/>
          </a:xfrm>
          <a:prstGeom prst="bentArrow">
            <a:avLst>
              <a:gd name="adj1" fmla="val 17348"/>
              <a:gd name="adj2" fmla="val 19711"/>
              <a:gd name="adj3" fmla="val 22733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AutoShape 36">
            <a:extLst>
              <a:ext uri="{FF2B5EF4-FFF2-40B4-BE49-F238E27FC236}">
                <a16:creationId xmlns:a16="http://schemas.microsoft.com/office/drawing/2014/main" id="{FC890E53-6026-411D-9E75-F288177E9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936" y="843699"/>
            <a:ext cx="1980564" cy="548640"/>
          </a:xfrm>
          <a:prstGeom prst="rect">
            <a:avLst/>
          </a:prstGeom>
          <a:solidFill>
            <a:schemeClr val="tx1"/>
          </a:solidFill>
          <a:ln w="28575">
            <a:solidFill>
              <a:srgbClr val="0080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Statistics</a:t>
            </a:r>
          </a:p>
        </p:txBody>
      </p:sp>
      <p:sp>
        <p:nvSpPr>
          <p:cNvPr id="24" name="AutoShape 53">
            <a:extLst>
              <a:ext uri="{FF2B5EF4-FFF2-40B4-BE49-F238E27FC236}">
                <a16:creationId xmlns:a16="http://schemas.microsoft.com/office/drawing/2014/main" id="{217FA526-488A-4F6B-B5EB-778B23FFC818}"/>
              </a:ext>
            </a:extLst>
          </p:cNvPr>
          <p:cNvSpPr>
            <a:spLocks noChangeArrowheads="1"/>
          </p:cNvSpPr>
          <p:nvPr/>
        </p:nvSpPr>
        <p:spPr bwMode="auto">
          <a:xfrm rot="19850995">
            <a:off x="4275598" y="1255640"/>
            <a:ext cx="339725" cy="651229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" name="AutoShape 32">
            <a:extLst>
              <a:ext uri="{FF2B5EF4-FFF2-40B4-BE49-F238E27FC236}">
                <a16:creationId xmlns:a16="http://schemas.microsoft.com/office/drawing/2014/main" id="{389F706E-34F3-4C11-8A59-E076F4B3D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83" y="1594631"/>
            <a:ext cx="23048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107</a:t>
            </a:r>
          </a:p>
        </p:txBody>
      </p:sp>
      <p:sp>
        <p:nvSpPr>
          <p:cNvPr id="26" name="Right Arrow 23">
            <a:extLst>
              <a:ext uri="{FF2B5EF4-FFF2-40B4-BE49-F238E27FC236}">
                <a16:creationId xmlns:a16="http://schemas.microsoft.com/office/drawing/2014/main" id="{8D51CDE4-CF09-4635-A5CB-CDC57FA04258}"/>
              </a:ext>
            </a:extLst>
          </p:cNvPr>
          <p:cNvSpPr/>
          <p:nvPr/>
        </p:nvSpPr>
        <p:spPr>
          <a:xfrm rot="13986162">
            <a:off x="2663571" y="2655438"/>
            <a:ext cx="2214036" cy="40568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" name="AutoShape 32">
            <a:extLst>
              <a:ext uri="{FF2B5EF4-FFF2-40B4-BE49-F238E27FC236}">
                <a16:creationId xmlns:a16="http://schemas.microsoft.com/office/drawing/2014/main" id="{EE301F47-4DEF-48CF-8FB0-CAC076269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84" y="2609965"/>
            <a:ext cx="23048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Computer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</a:p>
        </p:txBody>
      </p:sp>
      <p:sp>
        <p:nvSpPr>
          <p:cNvPr id="23" name="Right Arrow 23">
            <a:extLst>
              <a:ext uri="{FF2B5EF4-FFF2-40B4-BE49-F238E27FC236}">
                <a16:creationId xmlns:a16="http://schemas.microsoft.com/office/drawing/2014/main" id="{6B7E9BBB-2767-4994-80AD-0C15C4A5125E}"/>
              </a:ext>
            </a:extLst>
          </p:cNvPr>
          <p:cNvSpPr/>
          <p:nvPr/>
        </p:nvSpPr>
        <p:spPr>
          <a:xfrm rot="12262116">
            <a:off x="2760499" y="3366486"/>
            <a:ext cx="1507362" cy="40568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AutoShape 52">
            <a:extLst>
              <a:ext uri="{FF2B5EF4-FFF2-40B4-BE49-F238E27FC236}">
                <a16:creationId xmlns:a16="http://schemas.microsoft.com/office/drawing/2014/main" id="{4286740C-4FDA-43C2-BB21-46C14FA6B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909" y="2628764"/>
            <a:ext cx="1984248" cy="774603"/>
          </a:xfrm>
          <a:prstGeom prst="rect">
            <a:avLst/>
          </a:prstGeom>
          <a:solidFill>
            <a:schemeClr val="tx1"/>
          </a:solidFill>
          <a:ln w="28575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 to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Math</a:t>
            </a:r>
          </a:p>
        </p:txBody>
      </p:sp>
      <p:sp>
        <p:nvSpPr>
          <p:cNvPr id="6" name="Right Arrow 23">
            <a:extLst>
              <a:ext uri="{FF2B5EF4-FFF2-40B4-BE49-F238E27FC236}">
                <a16:creationId xmlns:a16="http://schemas.microsoft.com/office/drawing/2014/main" id="{321A0EFA-761A-4BBC-81FF-7B8E08131916}"/>
              </a:ext>
            </a:extLst>
          </p:cNvPr>
          <p:cNvSpPr/>
          <p:nvPr/>
        </p:nvSpPr>
        <p:spPr>
          <a:xfrm rot="20629185">
            <a:off x="5424926" y="3208964"/>
            <a:ext cx="1381975" cy="40568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AutoShape 30">
            <a:extLst>
              <a:ext uri="{FF2B5EF4-FFF2-40B4-BE49-F238E27FC236}">
                <a16:creationId xmlns:a16="http://schemas.microsoft.com/office/drawing/2014/main" id="{2F367D7A-D2DD-43BE-9A97-60390C7A1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182" y="843699"/>
            <a:ext cx="2424947" cy="548640"/>
          </a:xfrm>
          <a:prstGeom prst="rect">
            <a:avLst/>
          </a:prstGeom>
          <a:solidFill>
            <a:schemeClr val="tx1"/>
          </a:solidFill>
          <a:ln w="28575">
            <a:solidFill>
              <a:srgbClr val="CC0099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Calculus AB/BC</a:t>
            </a:r>
          </a:p>
        </p:txBody>
      </p:sp>
      <p:sp>
        <p:nvSpPr>
          <p:cNvPr id="10" name="AutoShape 53">
            <a:extLst>
              <a:ext uri="{FF2B5EF4-FFF2-40B4-BE49-F238E27FC236}">
                <a16:creationId xmlns:a16="http://schemas.microsoft.com/office/drawing/2014/main" id="{A6049BA1-BCEC-4185-8032-96F67858D9C5}"/>
              </a:ext>
            </a:extLst>
          </p:cNvPr>
          <p:cNvSpPr>
            <a:spLocks noChangeArrowheads="1"/>
          </p:cNvSpPr>
          <p:nvPr/>
        </p:nvSpPr>
        <p:spPr bwMode="auto">
          <a:xfrm rot="19850995">
            <a:off x="3978393" y="1208226"/>
            <a:ext cx="339725" cy="286276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" name="AutoShape 53">
            <a:extLst>
              <a:ext uri="{FF2B5EF4-FFF2-40B4-BE49-F238E27FC236}">
                <a16:creationId xmlns:a16="http://schemas.microsoft.com/office/drawing/2014/main" id="{5D19B2A4-F513-49B5-99B7-4FEFD6C9C3B5}"/>
              </a:ext>
            </a:extLst>
          </p:cNvPr>
          <p:cNvSpPr>
            <a:spLocks noChangeArrowheads="1"/>
          </p:cNvSpPr>
          <p:nvPr/>
        </p:nvSpPr>
        <p:spPr bwMode="auto">
          <a:xfrm rot="1752650">
            <a:off x="4886857" y="1286720"/>
            <a:ext cx="339725" cy="91787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2" name="AutoShape 31">
            <a:extLst>
              <a:ext uri="{FF2B5EF4-FFF2-40B4-BE49-F238E27FC236}">
                <a16:creationId xmlns:a16="http://schemas.microsoft.com/office/drawing/2014/main" id="{5B269230-DB54-44DD-A4E3-E503F9064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9287" y="1789017"/>
            <a:ext cx="2921040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00B0F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Pre-Calculus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 (EWU)</a:t>
            </a:r>
          </a:p>
        </p:txBody>
      </p:sp>
      <p:sp>
        <p:nvSpPr>
          <p:cNvPr id="13" name="AutoShape 53">
            <a:extLst>
              <a:ext uri="{FF2B5EF4-FFF2-40B4-BE49-F238E27FC236}">
                <a16:creationId xmlns:a16="http://schemas.microsoft.com/office/drawing/2014/main" id="{0DB2775F-10A0-4E88-9D66-19C59568754F}"/>
              </a:ext>
            </a:extLst>
          </p:cNvPr>
          <p:cNvSpPr>
            <a:spLocks noChangeArrowheads="1"/>
          </p:cNvSpPr>
          <p:nvPr/>
        </p:nvSpPr>
        <p:spPr bwMode="auto">
          <a:xfrm rot="958223">
            <a:off x="4955234" y="2439826"/>
            <a:ext cx="339725" cy="1202454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4" name="AutoShape 32">
            <a:extLst>
              <a:ext uri="{FF2B5EF4-FFF2-40B4-BE49-F238E27FC236}">
                <a16:creationId xmlns:a16="http://schemas.microsoft.com/office/drawing/2014/main" id="{88476820-D93B-4CA1-808C-731E7310E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484" y="3285508"/>
            <a:ext cx="20004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2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</a:t>
            </a:r>
          </a:p>
        </p:txBody>
      </p:sp>
      <p:sp>
        <p:nvSpPr>
          <p:cNvPr id="15" name="AutoShape 52">
            <a:extLst>
              <a:ext uri="{FF2B5EF4-FFF2-40B4-BE49-F238E27FC236}">
                <a16:creationId xmlns:a16="http://schemas.microsoft.com/office/drawing/2014/main" id="{20FC4915-3B53-49A6-AB02-B843D7ADA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388" y="4538969"/>
            <a:ext cx="1984248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</a:p>
        </p:txBody>
      </p:sp>
      <p:sp>
        <p:nvSpPr>
          <p:cNvPr id="16" name="AutoShape 53">
            <a:extLst>
              <a:ext uri="{FF2B5EF4-FFF2-40B4-BE49-F238E27FC236}">
                <a16:creationId xmlns:a16="http://schemas.microsoft.com/office/drawing/2014/main" id="{587B0D32-E77F-4A29-B7D3-0D54A8563F8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67900" y="4254837"/>
            <a:ext cx="381932" cy="1371589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" name="AutoShape 53">
            <a:extLst>
              <a:ext uri="{FF2B5EF4-FFF2-40B4-BE49-F238E27FC236}">
                <a16:creationId xmlns:a16="http://schemas.microsoft.com/office/drawing/2014/main" id="{C335EDD3-AE93-4AA5-B6E5-CFE655598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824" y="3904861"/>
            <a:ext cx="339725" cy="61274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8" name="AutoShape 35">
            <a:extLst>
              <a:ext uri="{FF2B5EF4-FFF2-40B4-BE49-F238E27FC236}">
                <a16:creationId xmlns:a16="http://schemas.microsoft.com/office/drawing/2014/main" id="{E9A55E25-287A-4498-99B4-EA2E11CC2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1848" y="4393526"/>
            <a:ext cx="1981200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</a:t>
            </a:r>
          </a:p>
        </p:txBody>
      </p:sp>
      <p:sp>
        <p:nvSpPr>
          <p:cNvPr id="19" name="AutoShape 53">
            <a:extLst>
              <a:ext uri="{FF2B5EF4-FFF2-40B4-BE49-F238E27FC236}">
                <a16:creationId xmlns:a16="http://schemas.microsoft.com/office/drawing/2014/main" id="{CC5A4372-B46D-4A22-8C76-BB2A0C04C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585" y="5004666"/>
            <a:ext cx="339725" cy="706333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0" name="AutoShape 29">
            <a:extLst>
              <a:ext uri="{FF2B5EF4-FFF2-40B4-BE49-F238E27FC236}">
                <a16:creationId xmlns:a16="http://schemas.microsoft.com/office/drawing/2014/main" id="{96F32859-0A8C-414D-AEFB-0CAEE2844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527" y="5440929"/>
            <a:ext cx="1949671" cy="466623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879B2A4-5DDC-46F5-A319-71751DC94DEB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Math options</a:t>
            </a:r>
          </a:p>
        </p:txBody>
      </p:sp>
    </p:spTree>
    <p:extLst>
      <p:ext uri="{BB962C8B-B14F-4D97-AF65-F5344CB8AC3E}">
        <p14:creationId xmlns:p14="http://schemas.microsoft.com/office/powerpoint/2010/main" val="29485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64"/>
    </mc:Choice>
    <mc:Fallback xmlns="">
      <p:transition spd="slow" advTm="2731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F35E86D-E423-4859-9986-54C76872D3F1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Science options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185094-76EA-A782-5C1D-78447311C135}"/>
              </a:ext>
            </a:extLst>
          </p:cNvPr>
          <p:cNvSpPr/>
          <p:nvPr/>
        </p:nvSpPr>
        <p:spPr>
          <a:xfrm>
            <a:off x="2384338" y="824935"/>
            <a:ext cx="4375321" cy="5208129"/>
          </a:xfrm>
          <a:prstGeom prst="rect">
            <a:avLst/>
          </a:prstGeom>
          <a:solidFill>
            <a:schemeClr val="tx1"/>
          </a:solidFill>
          <a:ln w="28575">
            <a:solidFill>
              <a:srgbClr val="008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Biology Honors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Honors 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1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 &amp; Physiology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Biomed Sci PLTW Year 1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Body Systems PLTW Year 2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Interventions PLTW Year 3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Biology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Chemistry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Computer Science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Environmental Science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Physics 1 Algebra-Based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Physics C Calculus-Based</a:t>
            </a:r>
          </a:p>
          <a:p>
            <a:pPr marL="515938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9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03"/>
    </mc:Choice>
    <mc:Fallback xmlns="">
      <p:transition spd="slow" advTm="73203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3C66123ACF24BA3162296AA439486" ma:contentTypeVersion="17" ma:contentTypeDescription="Create a new document." ma:contentTypeScope="" ma:versionID="c3d11b6660dbd6329fcf876d388a26fa">
  <xsd:schema xmlns:xsd="http://www.w3.org/2001/XMLSchema" xmlns:xs="http://www.w3.org/2001/XMLSchema" xmlns:p="http://schemas.microsoft.com/office/2006/metadata/properties" xmlns:ns2="cc8138f6-91c1-45c8-a67c-c94e68640c36" xmlns:ns3="68cf2ead-aa63-42f5-813b-7bf97587cc9f" targetNamespace="http://schemas.microsoft.com/office/2006/metadata/properties" ma:root="true" ma:fieldsID="3ca6a4b08c7fd3bf02b4c129d1a09415" ns2:_="" ns3:_="">
    <xsd:import namespace="cc8138f6-91c1-45c8-a67c-c94e68640c36"/>
    <xsd:import namespace="68cf2ead-aa63-42f5-813b-7bf97587c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138f6-91c1-45c8-a67c-c94e68640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ba0a8c-2af6-4fb0-bdf4-68b57c8f57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f2ead-aa63-42f5-813b-7bf97587c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7abf26-7b64-4007-9495-80b652e819a1}" ma:internalName="TaxCatchAll" ma:showField="CatchAllData" ma:web="68cf2ead-aa63-42f5-813b-7bf97587c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8138f6-91c1-45c8-a67c-c94e68640c36">
      <Terms xmlns="http://schemas.microsoft.com/office/infopath/2007/PartnerControls"/>
    </lcf76f155ced4ddcb4097134ff3c332f>
    <TaxCatchAll xmlns="68cf2ead-aa63-42f5-813b-7bf97587cc9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77E9E5-9A5E-4030-A837-2B18B0DA37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138f6-91c1-45c8-a67c-c94e68640c36"/>
    <ds:schemaRef ds:uri="68cf2ead-aa63-42f5-813b-7bf97587c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9F71A5-4302-4066-8699-B09D04C8229A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68cf2ead-aa63-42f5-813b-7bf97587cc9f"/>
    <ds:schemaRef ds:uri="http://purl.org/dc/elements/1.1/"/>
    <ds:schemaRef ds:uri="cc8138f6-91c1-45c8-a67c-c94e68640c36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764A84-FB9C-45FE-8533-B56A5FE2E4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1106</Words>
  <Application>Microsoft Office PowerPoint</Application>
  <PresentationFormat>On-screen Show (4:3)</PresentationFormat>
  <Paragraphs>259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Gallery</vt:lpstr>
      <vt:lpstr>1_Gallery</vt:lpstr>
      <vt:lpstr>FALL 2024 Junior year REGISTRATION </vt:lpstr>
      <vt:lpstr>PowerPoint Presentation</vt:lpstr>
      <vt:lpstr>PowerPoint Presentation</vt:lpstr>
      <vt:lpstr>PowerPoint Presentation</vt:lpstr>
      <vt:lpstr>FALL 2024 CLASSES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CTE Applied Technology</vt:lpstr>
      <vt:lpstr>Cte business</vt:lpstr>
      <vt:lpstr>Cte family &amp; consumer science</vt:lpstr>
      <vt:lpstr>HUMANITIES</vt:lpstr>
      <vt:lpstr>MUSIC</vt:lpstr>
      <vt:lpstr>THEATRE</vt:lpstr>
      <vt:lpstr>WORLD LANGUAGES</vt:lpstr>
      <vt:lpstr>SPECIAL ELECTIVE PROGRAMS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2018-01-16T15:23:48Z</dcterms:created>
  <dcterms:modified xsi:type="dcterms:W3CDTF">2024-01-02T22:02:32Z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0x010100AD23C66123ACF24BA3162296AA439486</vt:lpwstr>
  </property>
  <property fmtid="{D5CDD505-2E9C-101B-9397-08002B2CF9AE}" pid="3" name="MediaServiceImageTags">
    <vt:lpwstr/>
  </property>
</Properties>
</file>